
<file path=[Content_Types].xml><?xml version="1.0" encoding="utf-8"?>
<Types xmlns="http://schemas.openxmlformats.org/package/2006/content-types">
  <Default Extension="gif" ContentType="image/gif"/>
  <Default Extension="jpeg" ContentType="image/jpeg"/>
  <Default Extension="php" ContentType="image/pn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37" r:id="rId1"/>
  </p:sldMasterIdLst>
  <p:sldIdLst>
    <p:sldId id="256" r:id="rId2"/>
    <p:sldId id="257" r:id="rId3"/>
    <p:sldId id="262" r:id="rId4"/>
    <p:sldId id="269" r:id="rId5"/>
    <p:sldId id="263" r:id="rId6"/>
    <p:sldId id="264" r:id="rId7"/>
    <p:sldId id="265" r:id="rId8"/>
    <p:sldId id="266" r:id="rId9"/>
    <p:sldId id="267" r:id="rId10"/>
    <p:sldId id="270" r:id="rId11"/>
    <p:sldId id="271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197"/>
  </p:normalViewPr>
  <p:slideViewPr>
    <p:cSldViewPr snapToGrid="0" snapToObjects="1">
      <p:cViewPr>
        <p:scale>
          <a:sx n="100" d="100"/>
          <a:sy n="100" d="100"/>
        </p:scale>
        <p:origin x="1000" y="6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hp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A4B53A7-3209-46A6-9454-F38EAC8F11E7}" type="datetimeFigureOut">
              <a:rPr lang="en-US" smtClean="0"/>
              <a:t>11/28/21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02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11/28/21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855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11/28/21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0783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11/28/21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670891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11/28/21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314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11/28/21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3828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11/28/21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434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482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87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27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02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976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11/28/21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434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28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00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11/28/21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1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751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49" r:id="rId12"/>
    <p:sldLayoutId id="2147483950" r:id="rId13"/>
    <p:sldLayoutId id="2147483951" r:id="rId14"/>
    <p:sldLayoutId id="2147483952" r:id="rId15"/>
    <p:sldLayoutId id="2147483953" r:id="rId16"/>
    <p:sldLayoutId id="214748395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stats.stackexchange.com/questions/105760/how-we-can-draw-an-roc-curve-for-decision-trees" TargetMode="External"/><Relationship Id="rId3" Type="http://schemas.openxmlformats.org/officeDocument/2006/relationships/image" Target="../media/image5.php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stats.stackexchange.com/questions/108617/what-do-the-variables-mean-in-the-svm-objective-function" TargetMode="External"/><Relationship Id="rId5" Type="http://schemas.openxmlformats.org/officeDocument/2006/relationships/image" Target="../media/image6.gif"/><Relationship Id="rId4" Type="http://schemas.openxmlformats.org/officeDocument/2006/relationships/hyperlink" Target="http://www.coxdocs.org/doku.php?id=perseus:user:activities:matrixprocessing:learning:classificationparameteroptimization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8960" y="1122363"/>
            <a:ext cx="7559039" cy="30273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SDSC3006 Fundamentals of machine learning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AB587-40CA-884D-B5C4-3FFBD7EF3F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28010" y="4149724"/>
            <a:ext cx="7539989" cy="1108075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2400" dirty="0">
                <a:solidFill>
                  <a:schemeClr val="tx1"/>
                </a:solidFill>
                <a:latin typeface="Abadi MT Condensed Light" panose="020B0306030101010103" pitchFamily="34" charset="77"/>
                <a:ea typeface="Arial Unicode MS" panose="020B0604020202020204" pitchFamily="34" charset="-128"/>
                <a:cs typeface="Arial Unicode MS" panose="020B0604020202020204" pitchFamily="34" charset="-128"/>
              </a:rPr>
              <a:t>NAME: Patra yuvraj</a:t>
            </a:r>
            <a:br>
              <a:rPr lang="en-US" sz="2400" dirty="0">
                <a:solidFill>
                  <a:schemeClr val="tx1"/>
                </a:solidFill>
                <a:latin typeface="Abadi MT Condensed Light" panose="020B0306030101010103" pitchFamily="34" charset="77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400" dirty="0">
                <a:solidFill>
                  <a:schemeClr val="tx1"/>
                </a:solidFill>
                <a:latin typeface="Abadi MT Condensed Light" panose="020B0306030101010103" pitchFamily="34" charset="77"/>
                <a:ea typeface="Arial Unicode MS" panose="020B0604020202020204" pitchFamily="34" charset="-128"/>
                <a:cs typeface="Arial Unicode MS" panose="020B0604020202020204" pitchFamily="34" charset="-128"/>
              </a:rPr>
              <a:t>SID: 55907774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635224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11" y="903288"/>
            <a:ext cx="8053864" cy="75565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Decision Tree diagram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83902FB-10A9-BC4D-8773-97DB51663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026" y="1949112"/>
            <a:ext cx="9115427" cy="440122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711434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11" y="544099"/>
            <a:ext cx="8053864" cy="7556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RESULTS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35833891-3DCE-1349-83E6-7DF60F5F1A1F}"/>
              </a:ext>
            </a:extLst>
          </p:cNvPr>
          <p:cNvSpPr txBox="1"/>
          <p:nvPr/>
        </p:nvSpPr>
        <p:spPr>
          <a:xfrm>
            <a:off x="2809874" y="1382713"/>
            <a:ext cx="407668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/>
              <a:t>We observe that For Decision Tree:</a:t>
            </a:r>
            <a:br>
              <a:rPr lang="en-HK" dirty="0"/>
            </a:br>
            <a:r>
              <a:rPr lang="en-HK" dirty="0"/>
              <a:t>Overall Prediction Accuracy:  80.43% (high)</a:t>
            </a:r>
          </a:p>
          <a:p>
            <a:pPr marL="457200" indent="-457200">
              <a:buFont typeface="+mj-lt"/>
              <a:buAutoNum type="arabicPeriod"/>
            </a:pPr>
            <a:r>
              <a:rPr lang="en-HK" dirty="0"/>
              <a:t>Precision of Class 1: 80%</a:t>
            </a:r>
          </a:p>
          <a:p>
            <a:pPr lvl="1"/>
            <a:r>
              <a:rPr lang="en-HK" dirty="0"/>
              <a:t>Precision of Class 2: 75%</a:t>
            </a:r>
          </a:p>
          <a:p>
            <a:pPr lvl="1"/>
            <a:r>
              <a:rPr lang="en-HK" dirty="0"/>
              <a:t>Precision of Class 3: 90% </a:t>
            </a:r>
          </a:p>
          <a:p>
            <a:pPr marL="457200" indent="-457200">
              <a:buFont typeface="+mj-lt"/>
              <a:buAutoNum type="arabicPeriod"/>
            </a:pPr>
            <a:r>
              <a:rPr lang="en-HK" dirty="0"/>
              <a:t>Recall:</a:t>
            </a:r>
            <a:br>
              <a:rPr lang="en-HK" dirty="0"/>
            </a:br>
            <a:r>
              <a:rPr lang="en-HK" dirty="0"/>
              <a:t>Recall of Class 1: 89%</a:t>
            </a:r>
          </a:p>
          <a:p>
            <a:pPr lvl="1"/>
            <a:r>
              <a:rPr lang="en-HK" dirty="0"/>
              <a:t>Recall of Class 2: 80%</a:t>
            </a:r>
          </a:p>
          <a:p>
            <a:pPr lvl="1"/>
            <a:r>
              <a:rPr lang="en-HK" dirty="0"/>
              <a:t>Recall of Class 3: 69% </a:t>
            </a:r>
          </a:p>
          <a:p>
            <a:pPr marL="457200" indent="-457200">
              <a:buFont typeface="+mj-lt"/>
              <a:buAutoNum type="arabicPeriod"/>
            </a:pPr>
            <a:r>
              <a:rPr lang="en-HK" dirty="0"/>
              <a:t>F1-score: Balance between Precision and Recall</a:t>
            </a:r>
            <a:br>
              <a:rPr lang="en-HK" dirty="0"/>
            </a:br>
            <a:r>
              <a:rPr lang="en-HK" dirty="0"/>
              <a:t>F1-score of Class 1: 84%</a:t>
            </a:r>
            <a:br>
              <a:rPr lang="en-HK" dirty="0"/>
            </a:br>
            <a:r>
              <a:rPr lang="en-HK" dirty="0"/>
              <a:t>F1-score of Class 1: 77%</a:t>
            </a:r>
            <a:br>
              <a:rPr lang="en-HK" dirty="0"/>
            </a:br>
            <a:r>
              <a:rPr lang="en-HK" dirty="0"/>
              <a:t>F1-score of Class 1: 78%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D0580-5F9B-E84C-9E0E-C157DC823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471" y="1083052"/>
            <a:ext cx="3721891" cy="484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65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11" y="903288"/>
            <a:ext cx="8053864" cy="75565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dirty="0"/>
              <a:t>CONCLUSION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35833891-3DCE-1349-83E6-7DF60F5F1A1F}"/>
              </a:ext>
            </a:extLst>
          </p:cNvPr>
          <p:cNvSpPr txBox="1"/>
          <p:nvPr/>
        </p:nvSpPr>
        <p:spPr>
          <a:xfrm>
            <a:off x="2809874" y="1744663"/>
            <a:ext cx="77819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000" dirty="0"/>
              <a:t>After our analysis we find that </a:t>
            </a:r>
            <a:r>
              <a:rPr lang="en-HK" sz="2000" u="sng" dirty="0"/>
              <a:t>Decision Tree</a:t>
            </a:r>
            <a:r>
              <a:rPr lang="en-HK" sz="2000" dirty="0"/>
              <a:t> is the </a:t>
            </a:r>
            <a:r>
              <a:rPr lang="en-HK" sz="2000" u="sng" dirty="0"/>
              <a:t>best</a:t>
            </a:r>
            <a:r>
              <a:rPr lang="en-HK" sz="2000" dirty="0"/>
              <a:t> classification model amongst the 3 implemented ones for the given dataset in order to predict the performance of a teaching assistant (TA)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HK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000" dirty="0"/>
              <a:t>This is because after testing the data using this model we obtain a high accuracy score, precision, recall, f1-score as well as the highest sensitivity for the Decision Tree Classification model</a:t>
            </a:r>
          </a:p>
          <a:p>
            <a:pPr marL="457200" indent="-457200">
              <a:buFont typeface="+mj-lt"/>
              <a:buAutoNum type="arabicPeriod"/>
            </a:pPr>
            <a:endParaRPr lang="en-HK" sz="2000" dirty="0"/>
          </a:p>
        </p:txBody>
      </p:sp>
      <p:sp>
        <p:nvSpPr>
          <p:cNvPr id="156" name="Title 1">
            <a:extLst>
              <a:ext uri="{FF2B5EF4-FFF2-40B4-BE49-F238E27FC236}">
                <a16:creationId xmlns:a16="http://schemas.microsoft.com/office/drawing/2014/main" id="{17A580DF-C4F7-6B4B-9D66-792B3C2E8B20}"/>
              </a:ext>
            </a:extLst>
          </p:cNvPr>
          <p:cNvSpPr txBox="1">
            <a:spLocks/>
          </p:cNvSpPr>
          <p:nvPr/>
        </p:nvSpPr>
        <p:spPr>
          <a:xfrm>
            <a:off x="2805111" y="4038601"/>
            <a:ext cx="8053864" cy="7556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Discussion/CONCEPTS LEARNT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A904726A-B175-FA4A-8201-D306C03F8279}"/>
              </a:ext>
            </a:extLst>
          </p:cNvPr>
          <p:cNvSpPr txBox="1"/>
          <p:nvPr/>
        </p:nvSpPr>
        <p:spPr>
          <a:xfrm>
            <a:off x="2805107" y="4794251"/>
            <a:ext cx="77819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HK" sz="2000" dirty="0"/>
              <a:t>Data Visualization</a:t>
            </a:r>
          </a:p>
          <a:p>
            <a:pPr marL="457200" indent="-457200">
              <a:buFont typeface="+mj-lt"/>
              <a:buAutoNum type="arabicPeriod"/>
            </a:pPr>
            <a:r>
              <a:rPr lang="en-HK" sz="2000" dirty="0"/>
              <a:t>Building Classification Models using Python</a:t>
            </a:r>
          </a:p>
          <a:p>
            <a:pPr marL="457200" indent="-457200">
              <a:buFont typeface="+mj-lt"/>
              <a:buAutoNum type="arabicPeriod"/>
            </a:pPr>
            <a:r>
              <a:rPr lang="en-HK" sz="2000" dirty="0"/>
              <a:t>Comparing Different Supervised Machine Learning Methods based on  multiple parameters</a:t>
            </a:r>
          </a:p>
        </p:txBody>
      </p:sp>
    </p:spTree>
    <p:extLst>
      <p:ext uri="{BB962C8B-B14F-4D97-AF65-F5344CB8AC3E}">
        <p14:creationId xmlns:p14="http://schemas.microsoft.com/office/powerpoint/2010/main" val="3215783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11" y="903288"/>
            <a:ext cx="8053864" cy="7556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BACKGROUND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35833891-3DCE-1349-83E6-7DF60F5F1A1F}"/>
              </a:ext>
            </a:extLst>
          </p:cNvPr>
          <p:cNvSpPr txBox="1"/>
          <p:nvPr/>
        </p:nvSpPr>
        <p:spPr>
          <a:xfrm>
            <a:off x="2809874" y="1744663"/>
            <a:ext cx="681513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2400" dirty="0"/>
              <a:t>DATASET</a:t>
            </a:r>
          </a:p>
          <a:p>
            <a:endParaRPr lang="en-HK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dirty="0"/>
              <a:t>Evaluations of teaching performance over 3 Regular Semesters and 2 Summer Semesters</a:t>
            </a:r>
            <a:br>
              <a:rPr lang="en-HK" dirty="0"/>
            </a:br>
            <a:endParaRPr lang="en-HK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u="sng" dirty="0"/>
              <a:t>151</a:t>
            </a:r>
            <a:r>
              <a:rPr lang="en-HK" dirty="0"/>
              <a:t> teaching assistant (TA) assignments at the Statistics Department of the University of Wisconsin-Madison</a:t>
            </a:r>
            <a:br>
              <a:rPr lang="en-HK" dirty="0"/>
            </a:br>
            <a:endParaRPr lang="en-HK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dirty="0"/>
              <a:t>Score division into </a:t>
            </a:r>
            <a:r>
              <a:rPr lang="en-HK" u="sng" dirty="0"/>
              <a:t>3</a:t>
            </a:r>
            <a:r>
              <a:rPr lang="en-HK" dirty="0"/>
              <a:t> approximately </a:t>
            </a:r>
            <a:r>
              <a:rPr lang="en-HK" u="sng" dirty="0"/>
              <a:t>equal-sized categories </a:t>
            </a:r>
          </a:p>
          <a:p>
            <a:pPr marL="342900" indent="-342900">
              <a:buAutoNum type="arabicPeriod"/>
            </a:pPr>
            <a:r>
              <a:rPr lang="en-HK" dirty="0"/>
              <a:t>Low</a:t>
            </a:r>
          </a:p>
          <a:p>
            <a:pPr marL="342900" indent="-342900">
              <a:buAutoNum type="arabicPeriod"/>
            </a:pPr>
            <a:r>
              <a:rPr lang="en-HK" dirty="0"/>
              <a:t>Medium</a:t>
            </a:r>
          </a:p>
          <a:p>
            <a:pPr marL="342900" indent="-342900">
              <a:buAutoNum type="arabicPeriod"/>
            </a:pPr>
            <a:r>
              <a:rPr lang="en-HK" dirty="0"/>
              <a:t>High</a:t>
            </a:r>
          </a:p>
          <a:p>
            <a:endParaRPr lang="en-HK" dirty="0"/>
          </a:p>
          <a:p>
            <a:r>
              <a:rPr lang="en-HK" dirty="0"/>
              <a:t>These form the ‘Class variable’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06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11" y="903288"/>
            <a:ext cx="8053864" cy="7556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BACKGROUND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35833891-3DCE-1349-83E6-7DF60F5F1A1F}"/>
              </a:ext>
            </a:extLst>
          </p:cNvPr>
          <p:cNvSpPr txBox="1"/>
          <p:nvPr/>
        </p:nvSpPr>
        <p:spPr>
          <a:xfrm>
            <a:off x="2809874" y="1744663"/>
            <a:ext cx="778192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2800" dirty="0"/>
              <a:t>ATTRIBUTE INFORMATION</a:t>
            </a:r>
          </a:p>
          <a:p>
            <a:endParaRPr lang="en-HK" sz="2800" dirty="0"/>
          </a:p>
          <a:p>
            <a:r>
              <a:rPr lang="en-HK" sz="2000" dirty="0"/>
              <a:t>1. Native English Speaker (Binary); 1: English speaker, 2: non-English speaker </a:t>
            </a:r>
            <a:br>
              <a:rPr lang="en-HK" sz="2800" dirty="0"/>
            </a:br>
            <a:r>
              <a:rPr lang="en-HK" sz="2000" dirty="0"/>
              <a:t>2. Course instructor (Categorical) (25 categories) </a:t>
            </a:r>
            <a:br>
              <a:rPr lang="en-HK" sz="2800" dirty="0"/>
            </a:br>
            <a:r>
              <a:rPr lang="en-HK" sz="2000" dirty="0"/>
              <a:t>3. Course (Categorical) (26 categories) </a:t>
            </a:r>
            <a:br>
              <a:rPr lang="en-HK" sz="2800" dirty="0"/>
            </a:br>
            <a:r>
              <a:rPr lang="en-HK" sz="2000" dirty="0"/>
              <a:t>4. Summer/Regular Semester (Binary); 1: Summer, 2: Regular </a:t>
            </a:r>
            <a:br>
              <a:rPr lang="en-HK" sz="2800" dirty="0"/>
            </a:br>
            <a:r>
              <a:rPr lang="en-HK" sz="2000" dirty="0"/>
              <a:t>5. Class Size (Numerical) </a:t>
            </a:r>
            <a:br>
              <a:rPr lang="en-HK" sz="2800" dirty="0"/>
            </a:br>
            <a:r>
              <a:rPr lang="en-HK" sz="2000" dirty="0"/>
              <a:t>6. Class Attribute (Categorical); 1:Low, 2:Medium, 3:High</a:t>
            </a:r>
            <a:endParaRPr lang="en-HK" sz="2800" dirty="0"/>
          </a:p>
        </p:txBody>
      </p:sp>
    </p:spTree>
    <p:extLst>
      <p:ext uri="{BB962C8B-B14F-4D97-AF65-F5344CB8AC3E}">
        <p14:creationId xmlns:p14="http://schemas.microsoft.com/office/powerpoint/2010/main" val="36168085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338" y="406400"/>
            <a:ext cx="8053864" cy="75565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/>
              <a:t>Data visualization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4E07A6D-57A5-3B4C-BE3F-426EF3961124}"/>
              </a:ext>
            </a:extLst>
          </p:cNvPr>
          <p:cNvGrpSpPr/>
          <p:nvPr/>
        </p:nvGrpSpPr>
        <p:grpSpPr>
          <a:xfrm>
            <a:off x="3829294" y="1226701"/>
            <a:ext cx="5871673" cy="5401112"/>
            <a:chOff x="4239116" y="1744663"/>
            <a:chExt cx="5176356" cy="501348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B57D36B-4F69-6147-99F6-F4CC56F80DE2}"/>
                </a:ext>
              </a:extLst>
            </p:cNvPr>
            <p:cNvSpPr/>
            <p:nvPr/>
          </p:nvSpPr>
          <p:spPr>
            <a:xfrm>
              <a:off x="4239116" y="1744663"/>
              <a:ext cx="5176356" cy="5013489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4">
              <a:extLst>
                <a:ext uri="{FF2B5EF4-FFF2-40B4-BE49-F238E27FC236}">
                  <a16:creationId xmlns:a16="http://schemas.microsoft.com/office/drawing/2014/main" id="{CE0CE0C0-0809-6845-AA43-192061FCE5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6906" y="1957388"/>
              <a:ext cx="4540947" cy="4652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1D10BD5-5235-A842-9ACB-CCF4FCDDC125}"/>
              </a:ext>
            </a:extLst>
          </p:cNvPr>
          <p:cNvSpPr txBox="1"/>
          <p:nvPr/>
        </p:nvSpPr>
        <p:spPr>
          <a:xfrm>
            <a:off x="9769221" y="2726928"/>
            <a:ext cx="24227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HEATMAP FOR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890267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11" y="903288"/>
            <a:ext cx="8053864" cy="7556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PROBLEM Statement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35833891-3DCE-1349-83E6-7DF60F5F1A1F}"/>
              </a:ext>
            </a:extLst>
          </p:cNvPr>
          <p:cNvSpPr txBox="1"/>
          <p:nvPr/>
        </p:nvSpPr>
        <p:spPr>
          <a:xfrm>
            <a:off x="2809874" y="1744663"/>
            <a:ext cx="77819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000" dirty="0"/>
              <a:t>The objective of this project is to determine the best classification model that can classify the performance of the teaching assistant based on 5 attributes given in the dataset with </a:t>
            </a:r>
            <a:r>
              <a:rPr lang="en-HK" sz="2000" u="sng" dirty="0"/>
              <a:t>high accuracy</a:t>
            </a:r>
          </a:p>
          <a:p>
            <a:endParaRPr lang="en-HK" sz="20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000" dirty="0"/>
              <a:t>Such results can be used to make decisions to improve the performance of TAs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B0193E-4F1B-AA4E-8545-EEA9D8A89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6615" y="3874576"/>
            <a:ext cx="4956722" cy="2679309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9826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11" y="903288"/>
            <a:ext cx="8053864" cy="7556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Strategy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35833891-3DCE-1349-83E6-7DF60F5F1A1F}"/>
              </a:ext>
            </a:extLst>
          </p:cNvPr>
          <p:cNvSpPr txBox="1"/>
          <p:nvPr/>
        </p:nvSpPr>
        <p:spPr>
          <a:xfrm>
            <a:off x="2497930" y="1720880"/>
            <a:ext cx="70889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400" dirty="0"/>
              <a:t>The following classification models will be compared:</a:t>
            </a:r>
          </a:p>
          <a:p>
            <a:pPr marL="914400" lvl="1" indent="-457200">
              <a:buAutoNum type="arabicPeriod"/>
            </a:pPr>
            <a:endParaRPr lang="en-HK" sz="2400" dirty="0"/>
          </a:p>
          <a:p>
            <a:pPr marL="914400" lvl="1" indent="-457200">
              <a:buAutoNum type="arabicPeriod"/>
            </a:pPr>
            <a:r>
              <a:rPr lang="en-HK" sz="2400" dirty="0"/>
              <a:t>KNN (K Nearest Neighbours)</a:t>
            </a:r>
          </a:p>
          <a:p>
            <a:pPr marL="914400" lvl="1" indent="-457200">
              <a:buAutoNum type="arabicPeriod"/>
            </a:pPr>
            <a:r>
              <a:rPr lang="en-HK" sz="2400" dirty="0"/>
              <a:t>SVM (Support Vector Machines)</a:t>
            </a:r>
          </a:p>
          <a:p>
            <a:pPr marL="914400" lvl="1" indent="-457200">
              <a:buAutoNum type="arabicPeriod"/>
            </a:pPr>
            <a:r>
              <a:rPr lang="en-HK" sz="2400" dirty="0"/>
              <a:t>Decision Trees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H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400" dirty="0"/>
              <a:t>The best classification model would determined after comparison based on multiple parameters such as:</a:t>
            </a:r>
          </a:p>
          <a:p>
            <a:pPr marL="914400" lvl="1" indent="-457200">
              <a:buAutoNum type="alphaLcPeriod"/>
            </a:pPr>
            <a:endParaRPr lang="en-HK" sz="2400" dirty="0"/>
          </a:p>
          <a:p>
            <a:pPr marL="914400" lvl="1" indent="-457200">
              <a:buAutoNum type="alphaLcPeriod"/>
            </a:pPr>
            <a:r>
              <a:rPr lang="en-HK" sz="2400" dirty="0"/>
              <a:t>Precision</a:t>
            </a:r>
          </a:p>
          <a:p>
            <a:pPr marL="914400" lvl="1" indent="-457200">
              <a:buAutoNum type="alphaLcPeriod"/>
            </a:pPr>
            <a:r>
              <a:rPr lang="en-HK" sz="2400" dirty="0"/>
              <a:t>Recall</a:t>
            </a:r>
          </a:p>
          <a:p>
            <a:pPr marL="914400" lvl="1" indent="-457200">
              <a:buAutoNum type="alphaLcPeriod"/>
            </a:pPr>
            <a:r>
              <a:rPr lang="en-HK" sz="2400" dirty="0"/>
              <a:t>F1-score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64454C9-1FFE-1443-ADCD-90C31D95098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887532" y="504391"/>
            <a:ext cx="1881187" cy="1649026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D412CA68-A70C-0B41-AB53-ED182FE7E8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568796" y="2488394"/>
            <a:ext cx="2440800" cy="1627200"/>
          </a:xfrm>
          <a:prstGeom prst="rect">
            <a:avLst/>
          </a:prstGeom>
        </p:spPr>
      </p:pic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9A1FD073-6004-5F42-8283-1278699D2C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256871" y="4641811"/>
            <a:ext cx="2752725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56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011" y="903288"/>
            <a:ext cx="8053864" cy="7556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JUSTIFICATION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35833891-3DCE-1349-83E6-7DF60F5F1A1F}"/>
              </a:ext>
            </a:extLst>
          </p:cNvPr>
          <p:cNvSpPr txBox="1"/>
          <p:nvPr/>
        </p:nvSpPr>
        <p:spPr>
          <a:xfrm>
            <a:off x="2809874" y="1744663"/>
            <a:ext cx="778192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400" dirty="0"/>
              <a:t>Since the dataset is highly categorical, it is a good idea to use a classification model that can categorize the performance of a teaching assistant efficiently with least scope of error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H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400" dirty="0"/>
              <a:t>We have employed few of the most commonly used classification models for this purpose that can be conveniently implemented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H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400" dirty="0"/>
              <a:t>Results of this project can help in decision making by predicting the performance of incoming TAs</a:t>
            </a:r>
          </a:p>
        </p:txBody>
      </p:sp>
    </p:spTree>
    <p:extLst>
      <p:ext uri="{BB962C8B-B14F-4D97-AF65-F5344CB8AC3E}">
        <p14:creationId xmlns:p14="http://schemas.microsoft.com/office/powerpoint/2010/main" val="2007655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338" y="515500"/>
            <a:ext cx="8053864" cy="7556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RESULTS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35833891-3DCE-1349-83E6-7DF60F5F1A1F}"/>
              </a:ext>
            </a:extLst>
          </p:cNvPr>
          <p:cNvSpPr txBox="1"/>
          <p:nvPr/>
        </p:nvSpPr>
        <p:spPr>
          <a:xfrm>
            <a:off x="2647949" y="1343428"/>
            <a:ext cx="77819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400" dirty="0"/>
              <a:t>Accuracy</a:t>
            </a:r>
          </a:p>
          <a:p>
            <a:pPr marL="457200" indent="-457200">
              <a:buFont typeface="+mj-lt"/>
              <a:buAutoNum type="arabicPeriod"/>
            </a:pPr>
            <a:r>
              <a:rPr lang="en-HK" sz="2400" dirty="0"/>
              <a:t>KNN ~ 39.9%</a:t>
            </a:r>
          </a:p>
          <a:p>
            <a:pPr marL="457200" indent="-457200">
              <a:buFont typeface="+mj-lt"/>
              <a:buAutoNum type="arabicPeriod"/>
            </a:pPr>
            <a:r>
              <a:rPr lang="en-HK" sz="2400" dirty="0"/>
              <a:t>A) Linear SVM: ~52.17%</a:t>
            </a:r>
          </a:p>
          <a:p>
            <a:r>
              <a:rPr lang="en-HK" sz="2400" dirty="0"/>
              <a:t>	B) Radial SVM: ~34.78%</a:t>
            </a:r>
          </a:p>
          <a:p>
            <a:r>
              <a:rPr lang="en-HK" sz="2400" dirty="0"/>
              <a:t>3.   Decision Trees: ~80.43%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06E11-03AE-DF46-A708-B33D077ADE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314"/>
          <a:stretch/>
        </p:blipFill>
        <p:spPr>
          <a:xfrm>
            <a:off x="6956834" y="137290"/>
            <a:ext cx="3598443" cy="23399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E6A48A-826D-7446-91D8-4584C1DAAB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55"/>
          <a:stretch/>
        </p:blipFill>
        <p:spPr>
          <a:xfrm>
            <a:off x="2260463" y="3428999"/>
            <a:ext cx="3369717" cy="26101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F60AD1-4535-FF41-A5DF-F9667F51CA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8138" y="5305735"/>
            <a:ext cx="6325749" cy="1080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365EEC-D6CD-A74A-8EDC-98E134B4BC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2441" y="2574926"/>
            <a:ext cx="3446519" cy="2628281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D720F48-4B0F-C34F-BB0D-ED416E5E1AF8}"/>
              </a:ext>
            </a:extLst>
          </p:cNvPr>
          <p:cNvCxnSpPr>
            <a:cxnSpLocks/>
          </p:cNvCxnSpPr>
          <p:nvPr/>
        </p:nvCxnSpPr>
        <p:spPr>
          <a:xfrm>
            <a:off x="5742755" y="3246779"/>
            <a:ext cx="323848" cy="21761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212AB37A-292F-344F-BC97-970F660551D0}"/>
              </a:ext>
            </a:extLst>
          </p:cNvPr>
          <p:cNvCxnSpPr>
            <a:cxnSpLocks/>
          </p:cNvCxnSpPr>
          <p:nvPr/>
        </p:nvCxnSpPr>
        <p:spPr>
          <a:xfrm flipH="1">
            <a:off x="2816773" y="2785241"/>
            <a:ext cx="437821" cy="67939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3F344344-A451-2B4B-95D2-DC3DD2FF8BC1}"/>
              </a:ext>
            </a:extLst>
          </p:cNvPr>
          <p:cNvCxnSpPr>
            <a:cxnSpLocks/>
          </p:cNvCxnSpPr>
          <p:nvPr/>
        </p:nvCxnSpPr>
        <p:spPr>
          <a:xfrm>
            <a:off x="6314775" y="2312924"/>
            <a:ext cx="789697" cy="47231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B4C44780-3E34-2C4D-8620-849ABCC22E7A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5118509" y="1307290"/>
            <a:ext cx="1838325" cy="62349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569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55" name="Rectangle 15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72080-A77C-1C44-AF78-C7401A8C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338" y="515500"/>
            <a:ext cx="8053864" cy="7556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RESULTS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5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35833891-3DCE-1349-83E6-7DF60F5F1A1F}"/>
              </a:ext>
            </a:extLst>
          </p:cNvPr>
          <p:cNvSpPr txBox="1"/>
          <p:nvPr/>
        </p:nvSpPr>
        <p:spPr>
          <a:xfrm>
            <a:off x="2647949" y="1343428"/>
            <a:ext cx="77819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400" dirty="0"/>
              <a:t>Precision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400" dirty="0"/>
              <a:t>Recall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HK" sz="2400" dirty="0"/>
              <a:t>F1-score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D720F48-4B0F-C34F-BB0D-ED416E5E1AF8}"/>
              </a:ext>
            </a:extLst>
          </p:cNvPr>
          <p:cNvCxnSpPr>
            <a:cxnSpLocks/>
          </p:cNvCxnSpPr>
          <p:nvPr/>
        </p:nvCxnSpPr>
        <p:spPr>
          <a:xfrm>
            <a:off x="4514031" y="2849733"/>
            <a:ext cx="211786" cy="97579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212AB37A-292F-344F-BC97-970F660551D0}"/>
              </a:ext>
            </a:extLst>
          </p:cNvPr>
          <p:cNvCxnSpPr>
            <a:cxnSpLocks/>
          </p:cNvCxnSpPr>
          <p:nvPr/>
        </p:nvCxnSpPr>
        <p:spPr>
          <a:xfrm flipH="1">
            <a:off x="2816773" y="2785241"/>
            <a:ext cx="437821" cy="67939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3F344344-A451-2B4B-95D2-DC3DD2FF8BC1}"/>
              </a:ext>
            </a:extLst>
          </p:cNvPr>
          <p:cNvCxnSpPr>
            <a:cxnSpLocks/>
          </p:cNvCxnSpPr>
          <p:nvPr/>
        </p:nvCxnSpPr>
        <p:spPr>
          <a:xfrm>
            <a:off x="5499342" y="2312924"/>
            <a:ext cx="1715392" cy="157010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B4C44780-3E34-2C4D-8620-849ABCC22E7A}"/>
              </a:ext>
            </a:extLst>
          </p:cNvPr>
          <p:cNvCxnSpPr>
            <a:cxnSpLocks/>
          </p:cNvCxnSpPr>
          <p:nvPr/>
        </p:nvCxnSpPr>
        <p:spPr>
          <a:xfrm flipV="1">
            <a:off x="5342114" y="1307290"/>
            <a:ext cx="1614720" cy="50438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56844BF-1692-7A4A-B223-737C51BEC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175" y="353922"/>
            <a:ext cx="3745854" cy="20575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14A555-70AC-634E-AB9E-49C4B7DA75FD}"/>
              </a:ext>
            </a:extLst>
          </p:cNvPr>
          <p:cNvSpPr txBox="1"/>
          <p:nvPr/>
        </p:nvSpPr>
        <p:spPr>
          <a:xfrm>
            <a:off x="8101835" y="2411504"/>
            <a:ext cx="1671145" cy="373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DECISION TREE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223DC7CB-EB6C-F845-9E6E-CC8BC0A55F32}"/>
              </a:ext>
            </a:extLst>
          </p:cNvPr>
          <p:cNvSpPr txBox="1"/>
          <p:nvPr/>
        </p:nvSpPr>
        <p:spPr>
          <a:xfrm>
            <a:off x="8487119" y="4974451"/>
            <a:ext cx="1671145" cy="373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123AB73-5C51-454D-81F9-313213AC6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036" y="3866547"/>
            <a:ext cx="3402018" cy="2605979"/>
          </a:xfrm>
          <a:prstGeom prst="rect">
            <a:avLst/>
          </a:prstGeom>
        </p:spPr>
      </p:pic>
      <p:sp>
        <p:nvSpPr>
          <p:cNvPr id="215" name="TextBox 214">
            <a:extLst>
              <a:ext uri="{FF2B5EF4-FFF2-40B4-BE49-F238E27FC236}">
                <a16:creationId xmlns:a16="http://schemas.microsoft.com/office/drawing/2014/main" id="{334C391F-986F-6B4B-BED7-4197A57450DC}"/>
              </a:ext>
            </a:extLst>
          </p:cNvPr>
          <p:cNvSpPr txBox="1"/>
          <p:nvPr/>
        </p:nvSpPr>
        <p:spPr>
          <a:xfrm>
            <a:off x="4731133" y="6484263"/>
            <a:ext cx="1671145" cy="373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Radial SVM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D58CAD34-2C05-714E-A094-06C650FB5264}"/>
              </a:ext>
            </a:extLst>
          </p:cNvPr>
          <p:cNvSpPr txBox="1"/>
          <p:nvPr/>
        </p:nvSpPr>
        <p:spPr>
          <a:xfrm>
            <a:off x="1076326" y="3210291"/>
            <a:ext cx="1671145" cy="373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Linear SVM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42BC02A3-F727-5D40-9153-5FE220C676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63" y="3539633"/>
            <a:ext cx="3398443" cy="25916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7DDFB3-30A1-F84D-836A-02866F6908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2986" y="2862285"/>
            <a:ext cx="4119409" cy="214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490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{A1419966-5118-E24C-A445-76AFADB36AC8}tf10001072</Template>
  <TotalTime>150</TotalTime>
  <Words>543</Words>
  <Application>Microsoft Macintosh PowerPoint</Application>
  <PresentationFormat>Widescreen</PresentationFormat>
  <Paragraphs>73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Abadi MT Condensed Light</vt:lpstr>
      <vt:lpstr>Arial</vt:lpstr>
      <vt:lpstr>Tw Cen MT</vt:lpstr>
      <vt:lpstr>Circuit</vt:lpstr>
      <vt:lpstr>SDSC3006 Fundamentals of machine learning project</vt:lpstr>
      <vt:lpstr>BACKGROUND</vt:lpstr>
      <vt:lpstr>BACKGROUND</vt:lpstr>
      <vt:lpstr>Data visualization</vt:lpstr>
      <vt:lpstr>PROBLEM Statement</vt:lpstr>
      <vt:lpstr>Strategy</vt:lpstr>
      <vt:lpstr>JUSTIFICATION</vt:lpstr>
      <vt:lpstr>RESULTS</vt:lpstr>
      <vt:lpstr>RESULTS</vt:lpstr>
      <vt:lpstr>Decision Tree diagram</vt:lpstr>
      <vt:lpstr>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SDSC3006 Fundamentals of machine learning project</dc:title>
  <dc:creator>PATRA Yuvraj</dc:creator>
  <cp:lastModifiedBy>PATRA Yuvraj</cp:lastModifiedBy>
  <cp:revision>1</cp:revision>
  <dcterms:created xsi:type="dcterms:W3CDTF">2021-11-28T11:25:27Z</dcterms:created>
  <dcterms:modified xsi:type="dcterms:W3CDTF">2021-11-28T13:56:00Z</dcterms:modified>
</cp:coreProperties>
</file>

<file path=docProps/thumbnail.jpeg>
</file>